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7" r:id="rId2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7" Type="http://schemas.openxmlformats.org/officeDocument/2006/relationships/slide" Target="slides/slide10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42E4F72-295D-5A1C-E0AE-974EF5E50FC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F37C70-98D9-4BE1-8D8E-99E97004A0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4" name="Rectangle 2">
            <a:extLst>
              <a:ext uri="{FF2B5EF4-FFF2-40B4-BE49-F238E27FC236}">
                <a16:creationId xmlns:a16="http://schemas.microsoft.com/office/drawing/2014/main" id="{488C56B4-36D3-70E2-AEF1-2F6C5E3A2446}"/>
              </a:ext>
            </a:extLst>
          </p:cNvPr>
          <p:cNvSpPr>
            <a:spLocks noRot="1" noChangeArrowheads="1" noTextEdit="1"/>
          </p:cNvSpPr>
          <p:nvPr>
            <p:ph type="sldImg"/>
          </p:nvPr>
        </p:nvSpPr>
        <p:spPr>
          <a:ln/>
        </p:spPr>
      </p:sp>
      <p:sp>
        <p:nvSpPr>
          <p:cNvPr id="105475" name="Rectangle 3">
            <a:extLst>
              <a:ext uri="{FF2B5EF4-FFF2-40B4-BE49-F238E27FC236}">
                <a16:creationId xmlns:a16="http://schemas.microsoft.com/office/drawing/2014/main" id="{943AAF8E-0E5B-EBF9-5241-722B9814DF67}"/>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50.xml"/></Relationships>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68E246F-22D1-C8E5-5DCA-9DDCA2BB73FE}"/>
              </a:ext>
            </a:extLst>
          </p:cNvPr>
          <p:cNvSpPr>
            <a:spLocks noGrp="1" noChangeArrowheads="1"/>
          </p:cNvSpPr>
          <p:nvPr>
            <p:ph type="title"/>
          </p:nvPr>
        </p:nvSpPr>
        <p:spPr/>
        <p:txBody>
          <a:bodyPr/>
          <a:lstStyle/>
          <a:p>
            <a:r>
              <a:rPr lang="en-US" altLang="zh-CN" sz="4000" b="1">
                <a:ea typeface="宋体" panose="02010600030101010101" pitchFamily="2" charset="-122"/>
              </a:rPr>
              <a:t>Research Collaboratories</a:t>
            </a:r>
            <a:br>
              <a:rPr lang="en-US" altLang="zh-CN" sz="4000" b="1">
                <a:ea typeface="宋体" panose="02010600030101010101" pitchFamily="2" charset="-122"/>
              </a:rPr>
            </a:br>
            <a:endParaRPr lang="en-US" altLang="zh-CN" sz="4000" b="1">
              <a:ea typeface="宋体" panose="02010600030101010101" pitchFamily="2" charset="-122"/>
            </a:endParaRPr>
          </a:p>
        </p:txBody>
      </p:sp>
      <p:sp>
        <p:nvSpPr>
          <p:cNvPr id="104452" name="Line 4">
            <a:extLst>
              <a:ext uri="{FF2B5EF4-FFF2-40B4-BE49-F238E27FC236}">
                <a16:creationId xmlns:a16="http://schemas.microsoft.com/office/drawing/2014/main" id="{FE0D2E74-FAB8-4F92-D876-65089E9218B9}"/>
              </a:ext>
            </a:extLst>
          </p:cNvPr>
          <p:cNvSpPr>
            <a:spLocks noChangeShapeType="1"/>
          </p:cNvSpPr>
          <p:nvPr/>
        </p:nvSpPr>
        <p:spPr bwMode="auto">
          <a:xfrm>
            <a:off x="4800600" y="2362200"/>
            <a:ext cx="762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53" name="Line 5">
            <a:extLst>
              <a:ext uri="{FF2B5EF4-FFF2-40B4-BE49-F238E27FC236}">
                <a16:creationId xmlns:a16="http://schemas.microsoft.com/office/drawing/2014/main" id="{903FD47F-6C29-9359-F5F4-344016A989FC}"/>
              </a:ext>
            </a:extLst>
          </p:cNvPr>
          <p:cNvSpPr>
            <a:spLocks noChangeShapeType="1"/>
          </p:cNvSpPr>
          <p:nvPr/>
        </p:nvSpPr>
        <p:spPr bwMode="auto">
          <a:xfrm flipH="1">
            <a:off x="5181600" y="37338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54" name="Text Box 6">
            <a:extLst>
              <a:ext uri="{FF2B5EF4-FFF2-40B4-BE49-F238E27FC236}">
                <a16:creationId xmlns:a16="http://schemas.microsoft.com/office/drawing/2014/main" id="{97D0B68B-C0E0-4BE3-07B4-90EAADE463C5}"/>
              </a:ext>
            </a:extLst>
          </p:cNvPr>
          <p:cNvSpPr txBox="1">
            <a:spLocks noChangeArrowheads="1"/>
          </p:cNvSpPr>
          <p:nvPr/>
        </p:nvSpPr>
        <p:spPr bwMode="auto">
          <a:xfrm>
            <a:off x="381000" y="1981200"/>
            <a:ext cx="30638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SINGLE Investigator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Government Funded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Social Science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Observational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Studies</a:t>
            </a:r>
          </a:p>
        </p:txBody>
      </p:sp>
      <p:sp>
        <p:nvSpPr>
          <p:cNvPr id="104455" name="Text Box 7">
            <a:extLst>
              <a:ext uri="{FF2B5EF4-FFF2-40B4-BE49-F238E27FC236}">
                <a16:creationId xmlns:a16="http://schemas.microsoft.com/office/drawing/2014/main" id="{ED30C646-9E8A-D3E7-D2C8-52E50F0F853A}"/>
              </a:ext>
            </a:extLst>
          </p:cNvPr>
          <p:cNvSpPr txBox="1">
            <a:spLocks noChangeArrowheads="1"/>
          </p:cNvSpPr>
          <p:nvPr/>
        </p:nvSpPr>
        <p:spPr bwMode="auto">
          <a:xfrm>
            <a:off x="3733800" y="2362200"/>
            <a:ext cx="1600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All Study Material provided</a:t>
            </a:r>
          </a:p>
        </p:txBody>
      </p:sp>
      <p:sp>
        <p:nvSpPr>
          <p:cNvPr id="104456" name="Text Box 8">
            <a:extLst>
              <a:ext uri="{FF2B5EF4-FFF2-40B4-BE49-F238E27FC236}">
                <a16:creationId xmlns:a16="http://schemas.microsoft.com/office/drawing/2014/main" id="{EC5A5BC1-B43B-AB37-F367-116ED565D28B}"/>
              </a:ext>
            </a:extLst>
          </p:cNvPr>
          <p:cNvSpPr txBox="1">
            <a:spLocks noChangeArrowheads="1"/>
          </p:cNvSpPr>
          <p:nvPr/>
        </p:nvSpPr>
        <p:spPr bwMode="auto">
          <a:xfrm>
            <a:off x="6172200" y="1524000"/>
            <a:ext cx="23622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Collaborative Engagement between PI, Site PIs &amp; IRB representative  at each site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
            </a:r>
          </a:p>
        </p:txBody>
      </p:sp>
      <p:sp>
        <p:nvSpPr>
          <p:cNvPr id="104459" name="Text Box 11">
            <a:extLst>
              <a:ext uri="{FF2B5EF4-FFF2-40B4-BE49-F238E27FC236}">
                <a16:creationId xmlns:a16="http://schemas.microsoft.com/office/drawing/2014/main" id="{4EEC4E84-DA73-DCB4-35BC-79B38912E0E4}"/>
              </a:ext>
            </a:extLst>
          </p:cNvPr>
          <p:cNvSpPr txBox="1">
            <a:spLocks noChangeArrowheads="1"/>
          </p:cNvSpPr>
          <p:nvPr/>
        </p:nvSpPr>
        <p:spPr bwMode="auto">
          <a:xfrm>
            <a:off x="6019800" y="5105400"/>
            <a:ext cx="3352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1" name="Line 13">
            <a:extLst>
              <a:ext uri="{FF2B5EF4-FFF2-40B4-BE49-F238E27FC236}">
                <a16:creationId xmlns:a16="http://schemas.microsoft.com/office/drawing/2014/main" id="{2B516C92-3C6A-C2BB-1C01-F7C57EF0FF6C}"/>
              </a:ext>
            </a:extLst>
          </p:cNvPr>
          <p:cNvSpPr>
            <a:spLocks noChangeShapeType="1"/>
          </p:cNvSpPr>
          <p:nvPr/>
        </p:nvSpPr>
        <p:spPr bwMode="auto">
          <a:xfrm>
            <a:off x="3124200" y="2819400"/>
            <a:ext cx="457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2" name="Line 14">
            <a:extLst>
              <a:ext uri="{FF2B5EF4-FFF2-40B4-BE49-F238E27FC236}">
                <a16:creationId xmlns:a16="http://schemas.microsoft.com/office/drawing/2014/main" id="{C5E9E924-8049-4791-611B-CC0D68FF4F96}"/>
              </a:ext>
            </a:extLst>
          </p:cNvPr>
          <p:cNvSpPr>
            <a:spLocks noChangeShapeType="1"/>
          </p:cNvSpPr>
          <p:nvPr/>
        </p:nvSpPr>
        <p:spPr bwMode="auto">
          <a:xfrm flipV="1">
            <a:off x="3124200" y="35814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3" name="Text Box 15">
            <a:extLst>
              <a:ext uri="{FF2B5EF4-FFF2-40B4-BE49-F238E27FC236}">
                <a16:creationId xmlns:a16="http://schemas.microsoft.com/office/drawing/2014/main" id="{8E2344F7-8017-BE4B-0EFC-25F85C420169}"/>
              </a:ext>
            </a:extLst>
          </p:cNvPr>
          <p:cNvSpPr txBox="1">
            <a:spLocks noChangeArrowheads="1"/>
          </p:cNvSpPr>
          <p:nvPr/>
        </p:nvSpPr>
        <p:spPr bwMode="auto">
          <a:xfrm>
            <a:off x="2628900" y="4572000"/>
            <a:ext cx="38862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IRB Support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Guidelines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Tools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Conference Calls</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endParaRPr>
          </a:p>
        </p:txBody>
      </p:sp>
      <p:sp>
        <p:nvSpPr>
          <p:cNvPr id="104464" name="Line 16">
            <a:extLst>
              <a:ext uri="{FF2B5EF4-FFF2-40B4-BE49-F238E27FC236}">
                <a16:creationId xmlns:a16="http://schemas.microsoft.com/office/drawing/2014/main" id="{F001E01C-7DDC-901E-855C-2AC592EAE4B0}"/>
              </a:ext>
            </a:extLst>
          </p:cNvPr>
          <p:cNvSpPr>
            <a:spLocks noChangeShapeType="1"/>
          </p:cNvSpPr>
          <p:nvPr/>
        </p:nvSpPr>
        <p:spPr bwMode="auto">
          <a:xfrm>
            <a:off x="1752600" y="3962400"/>
            <a:ext cx="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